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265" r:id="rId2"/>
    <p:sldId id="267" r:id="rId3"/>
    <p:sldId id="303" r:id="rId4"/>
    <p:sldId id="304" r:id="rId5"/>
    <p:sldId id="286" r:id="rId6"/>
    <p:sldId id="302" r:id="rId7"/>
    <p:sldId id="291" r:id="rId8"/>
    <p:sldId id="301" r:id="rId9"/>
    <p:sldId id="300" r:id="rId10"/>
    <p:sldId id="308" r:id="rId11"/>
    <p:sldId id="305" r:id="rId12"/>
    <p:sldId id="306" r:id="rId13"/>
    <p:sldId id="293" r:id="rId14"/>
    <p:sldId id="307" r:id="rId15"/>
    <p:sldId id="319" r:id="rId16"/>
    <p:sldId id="309" r:id="rId17"/>
    <p:sldId id="310" r:id="rId18"/>
    <p:sldId id="314" r:id="rId19"/>
    <p:sldId id="287" r:id="rId20"/>
    <p:sldId id="315" r:id="rId21"/>
    <p:sldId id="316" r:id="rId22"/>
    <p:sldId id="311" r:id="rId23"/>
    <p:sldId id="312" r:id="rId24"/>
    <p:sldId id="313" r:id="rId25"/>
    <p:sldId id="317" r:id="rId26"/>
    <p:sldId id="318" r:id="rId27"/>
    <p:sldId id="290" r:id="rId28"/>
  </p:sldIdLst>
  <p:sldSz cx="9144000" cy="5143500" type="screen16x9"/>
  <p:notesSz cx="6858000" cy="9144000"/>
  <p:embeddedFontLs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ato Black" panose="020F0502020204030203" pitchFamily="34" charset="0"/>
      <p:bold r:id="rId34"/>
      <p:italic r:id="rId35"/>
      <p:boldItalic r:id="rId36"/>
    </p:embeddedFont>
    <p:embeddedFont>
      <p:font typeface="Lato Medium" panose="020F0502020204030203" pitchFamily="34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9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1"/>
    <p:restoredTop sz="81296"/>
  </p:normalViewPr>
  <p:slideViewPr>
    <p:cSldViewPr snapToGrid="0">
      <p:cViewPr varScale="1">
        <p:scale>
          <a:sx n="180" d="100"/>
          <a:sy n="180" d="100"/>
        </p:scale>
        <p:origin x="164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47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f6b19e57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f6b19e57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27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334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27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905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161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884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582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35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5034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88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365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457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333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77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94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316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319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508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435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07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95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70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908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0163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3911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8440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28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0" y="0"/>
            <a:ext cx="9143998" cy="51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25" y="947325"/>
            <a:ext cx="1733900" cy="5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1089025" y="3151525"/>
            <a:ext cx="52002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None/>
              <a:defRPr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 idx="3"/>
          </p:nvPr>
        </p:nvSpPr>
        <p:spPr>
          <a:xfrm>
            <a:off x="1089025" y="2426825"/>
            <a:ext cx="70698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6934200" y="4705350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DBEC3"/>
                </a:solidFill>
                <a:latin typeface="Lato Black"/>
                <a:ea typeface="Lato Black"/>
                <a:cs typeface="Lato Black"/>
                <a:sym typeface="Lato Black"/>
              </a:rPr>
              <a:t>eng.evolution.com</a:t>
            </a:r>
            <a:endParaRPr sz="1000">
              <a:solidFill>
                <a:srgbClr val="7DBEC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image">
  <p:cSld name="1_Title+image">
    <p:bg>
      <p:bgPr>
        <a:solidFill>
          <a:srgbClr val="00000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2800"/>
              <a:buFont typeface="Lato Black"/>
              <a:buNone/>
              <a:defRPr>
                <a:solidFill>
                  <a:srgbClr val="7D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/>
        </p:nvSpPr>
        <p:spPr>
          <a:xfrm>
            <a:off x="6934200" y="4705350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DBEC3"/>
                </a:solidFill>
                <a:latin typeface="Lato Black"/>
                <a:ea typeface="Lato Black"/>
                <a:cs typeface="Lato Black"/>
                <a:sym typeface="Lato Black"/>
              </a:rPr>
              <a:t>eng.evolution.com</a:t>
            </a:r>
            <a:endParaRPr sz="1000">
              <a:solidFill>
                <a:srgbClr val="7DBEC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83553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 preserve="1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0"/>
            <a:ext cx="9143998" cy="51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050" y="4663225"/>
            <a:ext cx="952850" cy="28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089025" y="2292425"/>
            <a:ext cx="70698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971900" y="3151525"/>
            <a:ext cx="52002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None/>
              <a:defRPr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206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text" type="tx" preserve="1">
  <p:cSld name="Title+text">
    <p:bg>
      <p:bgRef idx="1001">
        <a:schemeClr val="bg1"/>
      </p:bgRef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822900"/>
            <a:ext cx="8520600" cy="27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7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311700" y="1152075"/>
            <a:ext cx="70698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39" name="Google Shape;39;p5"/>
          <p:cNvSpPr txBox="1"/>
          <p:nvPr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41587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text+image" preserve="1" userDrawn="1">
  <p:cSld name="Title+text+image">
    <p:bg>
      <p:bgRef idx="1001">
        <a:schemeClr val="bg1"/>
      </p:bgRef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75661" y="1254935"/>
            <a:ext cx="3861300" cy="3221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30746-63B0-9941-8584-B167A60AC5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9414" y="1254935"/>
            <a:ext cx="4098925" cy="3221760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LV"/>
          </a:p>
        </p:txBody>
      </p:sp>
      <p:sp>
        <p:nvSpPr>
          <p:cNvPr id="9" name="Google Shape;39;p5">
            <a:extLst>
              <a:ext uri="{FF2B5EF4-FFF2-40B4-BE49-F238E27FC236}">
                <a16:creationId xmlns:a16="http://schemas.microsoft.com/office/drawing/2014/main" id="{C37AAF85-2947-3E4B-82F9-A466CE33F49A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266984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image" preserve="1" userDrawn="1">
  <p:cSld name="Title+image">
    <p:bg>
      <p:bgRef idx="1001">
        <a:schemeClr val="bg1"/>
      </p:bgRef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74FB8-9D18-4C49-BB2A-44FC1B8527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312" y="1243017"/>
            <a:ext cx="8461375" cy="3152775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LV"/>
          </a:p>
        </p:txBody>
      </p:sp>
      <p:sp>
        <p:nvSpPr>
          <p:cNvPr id="8" name="Google Shape;39;p5">
            <a:extLst>
              <a:ext uri="{FF2B5EF4-FFF2-40B4-BE49-F238E27FC236}">
                <a16:creationId xmlns:a16="http://schemas.microsoft.com/office/drawing/2014/main" id="{4435ACED-49A4-B542-89B8-0D8911269691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50606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shapes+text" preserve="1">
  <p:cSld name="Title+shapes+text">
    <p:bg>
      <p:bgRef idx="1001">
        <a:schemeClr val="bg1"/>
      </p:bgRef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426900" y="129160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426900" y="215565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DBEC3"/>
              </a:solidFill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426900" y="301970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426900" y="388375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490100" y="142710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490100" y="229875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3"/>
          </p:nvPr>
        </p:nvSpPr>
        <p:spPr>
          <a:xfrm>
            <a:off x="490100" y="316280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4"/>
          </p:nvPr>
        </p:nvSpPr>
        <p:spPr>
          <a:xfrm>
            <a:off x="624450" y="402685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5"/>
          </p:nvPr>
        </p:nvSpPr>
        <p:spPr>
          <a:xfrm>
            <a:off x="3399525" y="1337550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6"/>
          </p:nvPr>
        </p:nvSpPr>
        <p:spPr>
          <a:xfrm>
            <a:off x="3399525" y="2230075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7"/>
          </p:nvPr>
        </p:nvSpPr>
        <p:spPr>
          <a:xfrm>
            <a:off x="3399525" y="3073250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8"/>
          </p:nvPr>
        </p:nvSpPr>
        <p:spPr>
          <a:xfrm>
            <a:off x="3399525" y="3937300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39;p5">
            <a:extLst>
              <a:ext uri="{FF2B5EF4-FFF2-40B4-BE49-F238E27FC236}">
                <a16:creationId xmlns:a16="http://schemas.microsoft.com/office/drawing/2014/main" id="{AC4DF08A-272E-1443-B2F0-7892E764BEB5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33429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graph" preserve="1" userDrawn="1">
  <p:cSld name="1_Title+graph">
    <p:bg>
      <p:bgRef idx="1001">
        <a:schemeClr val="bg1"/>
      </p:bgRef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09FC278D-061E-FF46-95D1-D23F9F952C9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11150" y="1260783"/>
            <a:ext cx="8521700" cy="2995613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LV"/>
          </a:p>
        </p:txBody>
      </p:sp>
      <p:sp>
        <p:nvSpPr>
          <p:cNvPr id="7" name="Google Shape;39;p5">
            <a:extLst>
              <a:ext uri="{FF2B5EF4-FFF2-40B4-BE49-F238E27FC236}">
                <a16:creationId xmlns:a16="http://schemas.microsoft.com/office/drawing/2014/main" id="{5C2526EA-CABE-D247-9B8B-E0035DA081E1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78534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graph" preserve="1" userDrawn="1">
  <p:cSld name="1_Title+graph">
    <p:bg>
      <p:bgRef idx="1001">
        <a:schemeClr val="bg1"/>
      </p:bgRef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C257EB4-F726-CC40-826E-AA842D87615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10600" y="1248630"/>
            <a:ext cx="8521700" cy="3130272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LV"/>
          </a:p>
        </p:txBody>
      </p:sp>
      <p:sp>
        <p:nvSpPr>
          <p:cNvPr id="9" name="Google Shape;39;p5">
            <a:extLst>
              <a:ext uri="{FF2B5EF4-FFF2-40B4-BE49-F238E27FC236}">
                <a16:creationId xmlns:a16="http://schemas.microsoft.com/office/drawing/2014/main" id="{CCE82120-1D80-EE48-B692-A89C52D2BBB2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909213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 preserve="1">
  <p:cSld name="Closing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0"/>
            <a:ext cx="9143998" cy="51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050" y="4663225"/>
            <a:ext cx="952850" cy="28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037100" y="2236950"/>
            <a:ext cx="70698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237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58" r:id="rId7"/>
    <p:sldLayoutId id="2147483659" r:id="rId8"/>
    <p:sldLayoutId id="2147483666" r:id="rId9"/>
    <p:sldLayoutId id="214748366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BUEMGcGtQIwC5QBMCmAzAlgO3aAC4CeADutALABQmArrgMaHYD2uoATgwMKsC2-SLlQAKRgKEiANKEicA5gEpQAbxqhQ2TKHGThqUAF4ToAOQL0+TpEIFcdfgCN0nOZxvEzK9dU2aJXGhCd08AGSsFQgALY3cFAG4aDX9OdEI6Tg4AQQ9IYgA6TE4BUVVQABtImJR5cOrYgF8lIuwKitEABiUkv1BG5L7tXQlBA2NTC3S0W3RvNRSA9mCZuzj5RMH-LnTMjnwAd1AAEVnRVFmelIHqFOG9MZEJo3MbEQF53220jKzQAFlbNECm9UKUrn0bikfntQA52r0obdkYEVg5nK5cm4XtxcHxHmIptZZnDHC43HV8mZZAgAOw9UAgUkYzgAbQAujRUSELmscbx9CJRFMebNqeYAEydCUIAC0nQArLK6d4EoywKc7FzliFQQIAHJk1xxXH4qSEvX8VXq5nk7VBXUUOgVEL8vGCwkMNISBS4bAAL3QhlG5vFZlIVRgcwZTPhFUGgyZUDgoAlKAwOHwRDIFBo9CYLHYoXyADESvxcgpoKICrWNtAfNDdn964jBtzQgh1nliGWBJXqwhZBLZABmWQAFhjYHR5I59pWdQl3c8fYrimrhG46FkmEgFWgO6I2+noCcrFYkdw8+oQ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s=4.2.3#code/KYOwrgtgBAIglgJ2AYwC5wPYigbwLABQUUAqgA5QC8UA5GGTQDSHEwYDu21NAJhyExZQASnADmAC1RVaCcVMFEoAGWAAzadwA261IoC+hQqgCeZYLEQp0WAGoBDLWAvUABgCMwqVFgD6AEhx4JDRMEH1XAG5jMwtg6zCAaWATGVd2BHsycwQAnABrFIw1KFNzYssQm3CoowIyiwBhMABnHwhk1O4QLGAaKAAfWmAAD1RM-qGaCXkteVRgHhpoghjzKABBLS1OtORW9t885raMDpTBqEKTCoaK+NCsfV8kHlrV+tioAHEkYHQQGI0gAJYDbDBQQLgCDuYAICIrQg6aRiP4AsQALh+aLggJkNFB4KgAEYAOzLQio4D-XFA7iErQQ4nAUnklZUml4+lgxlQADqGAQWiWiI+yCwbSgbQQxPx8Ag9gpBAA9MqoAA5ADyABUAKJYvlwbZQHrSWFQXFqOGvKD2LxnezoZCOLQmACEhHFIEl0oATCCeRDAtLiQioKqpeNaZ6JdJpQBmANE4PjUOuW0tKBetqRcNqgBEDIh8vs+cIEa1eqxjXsIFNUBCGDEIDgAC8LNLaS1+gqW2QwFpHWEWh6CNm4+MACxJ3kpmURDNZ2O5iOFwOWBVlghA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typescriptlang.org/docs/handbook/2/template-literal-types.html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s=4.2.3#code/PTAEDMFcDsGMBcCWB7aoDmAnApt+AKaAQwFtsAuUAZ3k0WnQEpKa6HQBvAWACgRQBOeJExoABgAlsAG2nJQAEg7EyAXzEBuXv1W9tYWKhoYceeulABeE7gIByACKISRO4w2h+rc3p6-+AJLQ4NiYOAAmoABuRNKQ2FS8UHBIqNS0iAgA4qbwADwAKqDYAB7w2NDhVOls6AB8hKQUoAXMoJIycoocBeqcvIJ4IuJSsvJKKth9RNWG0DRaPLp+PHPG3tm55lY1mfA5tviOzq7unmAARKNdTi4Xvv5gAAoR2OD02JExcQm8FZAkUAAVSooX6PAEWWQkWsdih4TsABoBqAAILhEj0HZ2dGY6BIlFPaREACeYNhRNJoQJENAABlkKDMNiGUyacskjAECg0AAHV7vaCfA54QrFMoVKrApkNSaUVqUDpjbq9MTgwbCUTta7jZRNaazIzwRYc1ZG0D8z5vD7hEVIdjWS3ha1C225fAg0IAOlZoTO-CunXkvsw9xWj1AEmQAHcIERmbAiGho9gMMgAPy8NbwC3IaSIcpCqhUADKkHA7xK2Ic2HjdkWvHgJN5qaeeYL2Dt5jyKIAck1xYWpd4GMjaQAlBIthCfQeS6oAI2QedraAAPqAYM7BbPrFuXZ8x3Udkq5EpJ1Rp+VIqUh9VaPFQOn2t0my3kOBc-nCwlS+XK30lB2HYqjdP2aiaL4yTcmkGzwG236drkPa0uBqa3vOuyjiiF5XrOGGVIuy7SKuoAbvuO4wpulQHuER6NGQlBoYioA4Je2AzuE6aULhHHXm0CEdl2DB5MxoC8Zxx7cLSQjDNqQZKGxeGRM+apKLy7Y-sWZYVogJSAaAwGgRM+pqjMoCCeUwnoKJTQsRJ151CavjZrsCCWUhtjmAAjDscEeXaRy3KcHgCGFAgBjqoDBWGrn+ZpnlmAwABMfkZO5CWBccLhIqAD7YGc5ygIGyo1vG0UnLF5rxYh1kAMxpXQGW1e62WuCx4CxKC-qXFFMURgAwkmoApqA9DgD8cCpvAAAWqaJlQ5iZnwYAAKJeugXosfAyBAryLaYENoL4IwvBA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typescriptlang.org/docs/handbook/2/template-literal-types.html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jsx=0#code/C4TwDgpgBAcgrgWwEYQE4CEQGVioJYB2A5gLICGYUAvFAN4BQUTUA2gNYQgBcUAzroSIBdHgUQpUAbnoBfafULA0AMzIBjaAEl4yNJhz5i5Sg2asO3PgOIioY3VNnz69APSuoAA0Kf6Ee1AAInioEGrAeAD2BHSMzABKeEQAFsDUUADk+CnAGQA0cUwAMhDKaTQZADaluQUyLqCQUOiRkdVkBJjBoeFRBMbppswsANKcUIRBIWER0bZIre0E0nIu7lDGkAAmUAAq4BC8UGShxwBuZHiVZEjVUNGVIFAA7njAyV6NEL7riirq0BabQgHS60160QGDHWZlG40m3RmfXmixByzcHnqGKgZzwZCgAHF-Gg8Gp6F9mqjQSAxiBjAAeXZQCAADyUBC2R34hiIUAAPnZxGh+XwQMg2gA+QaFVi0iYxXYo4EdFbSClApZgnqzfoUABM6Q1aMwtIZiIhBAl8jU0X49yQACseEbqeadQMaEMmCw3X0AHSJHK2XBwCAFWG+6J+kplYOoUPh5jrACqYB4IbDTjWHm8BE8UAA1FBkwQ+uSDlAAKJnfzAD2xWEjeVQABEW2iEBbIpbakqkV4EC2XYFbbwvBu1SHSqWqpc2a8kwskWUvj+qFUGigAHlHZoCEp1wCG8wwKhImAAIw8BbK9FmU-nvU8bmCaT3s9gADMoiFjnf54AFmfMUFkqFYGgrF1OhpThGQOKVPRlOEnkXThlz2A5pzRWdyyaKDMB3B05RofCYJAelCL3A8NwgK1508Wl8zUDooBQKA4AHLZcOgGBIneQQAGFkg6IhBzgyAEOPb05VQkB0P2SBbAUiBkKEHCKSwMgEAgQj0l4-jiCEkSxMo-d-g0Oi52xTZBA2SItjwZQ8DQXhuO3MAdTISpSNNChGWZNl-E5KweRFewJBFXgQMlaVG3hBUhAAfmvKl0VWNz4hBdsCEeHzOAZJlWXZYKX2IMLf0i6LKkkr0oFCMhsseWV4r2LCVSzNzSMjAgtw8wgvPrXrPO81KTXyvzuro9VRpAbrMoah46QodJ5sakA8qWsB6Um+R1gAWkSjKIAARzgaYtg2gqaqQmSYiXZRWoOnhdlUnD9vqta3JIOBgAnCBLr83ZrrMPaPsW5qULutCHsVJ69lejrptvLUkWiTLTvO+t0bO0ILpm3ytq68EdSG-rKmMKbIJm7rvt+24IHrWm-oBwnqeJvpVsWindo8TKEEiGs6qy8GOh2Q6KSZ+nsfOxlgeYUHhZyp4WAABWbe7HuS+GVaEDr1gAQS2HYwaV44OSgcWK05pWVZOCIvNl2LmALE2mtV9XodagstZenW9Y8fWoH5hynOFV53kiH6oFPUo8BZKAAAoi0iVAoD2gBKCYjneaBx2044jnxYPHOc1Pw4+fEixjpyWWxQ3jcVprRYt7EKWtx5bdQe3KkdxCYWYV3lbV2T5KS57VbU7FViA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s=4.2.3#code/PTAEFkEMAdoUwCagCoE94GcCwAoALunBDPAmvADzIB8oAvKAN66igDaA0qAJYB2oAazioA9gDMUAXQD8ALhSdJAblwBfFTlxacIUB2GgASnAC2JPgHMe-KLEQpC2fIVAA5OAHd9qckQYY8ACdLDVwCeGI7MkIAdW48AAt3L2EqWgZmHFZOa0FhcRRQSAw3T29fGXlkRQ11bW0+PDhAsUgAYyIAeQAjACsmFjzUeQDg3gsNVm4EeV4AVxNu5smeDAA1SAAbaflukRFNuEheFcGAdguR1EWD2u1dAFEAD0gTaEPQAEZ5QNMRADciEJUCUABRwAB0FghABoiptNqBRpZgPNFs0hiURIFQNBIIE8Nw2nNNvjQCJeHAMABKMIuYwmAFwbwYKhwlnIEQMpnpAZZdhcPhDArIIolZ5tTZzBBwCgcdnCDCc7mA6iSKo1NShZwRHq9OKJERzPCuBZLQIs+hGP6AlkUPVwtHm6gacJdPoGhJGvAAZSClktDBVzMV9r6cOR4xddN1HviXuNAEkEN4rcG7Q7QAByaZZ6M6936+Pe5MAQV4CAuZ0D1sZttDmZzCCzoAAPqAq-n6jowM9Xu8iAAmeSMhDcMSoTExogAcTgeCagVZNCtmWygv4wJFYtAAAMLPOACSMADCMHiW24AC9ZZGrAAyPTUVS79WgUHU+i0aocZRa7RuqAc4Ls0GCfFawGLqyer5kA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typescriptlang.org/docs/handbook/utility-types.html#intrinsic-string-manipulation-types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BUEMGcGtQIwFgBQBLAdgFwKYCcAzSAYx1AAU8B7AB3yzR2nCoGUctQBvVUUWHAE8AXKGhY8mAOYBuXqAyQAtjlEYArkoBG+OSj5poANUgAbNABNRWqlVM5IGPQF9UqLILqh2WXHlAAvNzOeqggoB5ePpS00IHcYWB80BwA0kIxdHgeouKSGLKJfGIcAHLKOJn0IgqaOnh64ckcAJLGZpZV2TU2dg5ORa4okWTR1DRxQT5+ADxdDEwsPgB8oShuKOFQcKAATKg4GkqgACJoeDjEDFQYCfqgAKo08QDkTy8ANPInVADut0EXj9-p95AAlNBSAAWnEBEOhWFB9wAMjgCLDQC9UeikUN3J4yABxKjxLghDbhEagYmZSZ3JqgKRUB7kUQACgAlIFlqdzpdrhgAHRPRpJRlUE4AeQA6qV2VyAjyzhcrmgboLgQNNmKmWCWoSABLgeXc3kqgWC+Ew0XFJnIgCiADFjaBOablfy1ULsVgbUMqTTxnTiTMRlQCGbPTdVqgg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s=4.2.3#code/PTAEEFQYwewOwM4BcCGcmgKZwK4FssAPABwCdMEEBLeUKhUFUBHAIwUwxgDNQAVAJ7FMAZSikqxDJhLlKNRKCQALFBihpQrTKG44ANvoFYAbin041mACaN1MPMSr6dSKnkwA6ALAAoEBBwRGQU1LT0jNDwyGjSuAQyIfLhvFQY9ABcfn4BAIyekfppmKTmWPHBcmFBABSsKNQahsZMyBJwAOagRUglZTCkkfElVFDdxaX6AJQ5YABMBUzk3CXYUK4woCEmNDgIRqDWmNxUcDZRiKjo5figHnjagzUA7sqjytCaA1Qdp1a6pAckWsVG4K3I12w+Bm-jAAGZFlsUBCVBQqAAvc6wS6xG4JWShBSzUAAFgK8B0PCUyh0AGoADSgAC0jIAfqAcHBkcYYMJSkgBgwUMRiEVzgKLjFIRVElUibDQABWAoM5mMgBUjOAjIApIyADz6xkAPmNJtNjIAZIyAD6MgB6Wj+pB5fLUgtAzzSH2xUrit1lhOijAYvL6cGsCGyvihBBEDkwAFF4gAhBo6ADeflAoACvquGHujyjvhz4BwAoAwuYoPTs6AREhSAA1cw4HQAXlAAHI2t266XQAA5fCtiydpUANgA7AOAL7R2MNhPJ25Zwd56IFu6YB4lEs5gBiA0wPzgY-boC78Y8q7waY4nhHeAvmAHOYASpgULYu7lQIaoC5O+oAAOoSL0V5AQB+qgHMIFfj+4HFFBiG2DaYEQW+9bVvoYxdmhoDqphKFgIqoC0kBAAMA71pujgVucRYlPWjakAAMtgHQqFBABEKCsFAvGeC4nQqPO0b5qAHScK+UE1FMGSgPEjxXsaoAALJqMonilBGDgKQA3H4Un1FyXJQdOVnGb4UmYB0XRdt2iYOd2Nl+Euh6kDgaSgBmOb1gA8npMlQTJSCvgpjKgPW4Aii4YWyW2mBRQFg4AOKlMIiURclUX1qxxAwPAWpgHeO57oMeB7BgqgmDopxpFQ5gYixvj1mm5lMF2ZloCgpVgToGhBHgVCEFoMA8fmuJoLYsAMb0thmOOB4xYOLmOVgDkDYFcAHMMEhjLGDDDaAdVDQ4xCMbYzGkCWC7tTGFTNvZnACQl645gElaXddoDLe2QrkMpk1bCUo1IItdBBJoS5ejxbSnF0ANMbuxb1gACpN7o5ZFUwgbtChQd28AKP2fgPUA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s=4.2.3#code/PQKhFgCgAIWhhA9gOwM4BdoFNkFcC2q0AxgIbLQoA2AntLqliShuZjgdgB4AOATllSoAliyixo5ACb1kVYQGsmAgOa4qpPtjyFo6ABZY6mpsUT4eVLOiy1oA-IgBuWGVNx9hyFcwvCN6KLIAHTicAAq+sJE0dA8iELCAEZW0CLIxKYs7DpEZMjIiJj6pC6+PLg2MvhY+ElYfKihMCDAUGZoOZwAIsICxIEo0ADe4tAAqjzQALzQAOS4PHMANGPdiADuFLNzUpvIK2MASsIq+pg7nmfohzDQADJYAGYX81YvtwC+UFBWmFJ9LADIJEWYAbTWgOBKGCk1Wd16-UGIXWW3h0GgiKByOCjxe6MxUJxJ2u8IAugBuH6QDoYaAqawANVIVFwTFmAAoAJQALmgOnqWmmAD5oABZUgGYJ8aTmblUmnZaBJciqmbQADsWoVUGAwAQ5gqVWgThZbNQ7SVHHw0AAYnxcMJMMMMWMAPIy7zs+lMs1YbkEgCCPEs3oZ6GZrP9XOW0DGAHEZTww76owGxgAhVXIUjqlU5nMEgCiKh8OywpbmwSs3gM8O+kCA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s=4.2.3#code/GYVwdgxgLglg9mABAQwM6oKYCcoAoIIAmMsCAXIgEZxwA2GyYANIgLYbrIDmGFqUWGGC4BKCgDc4MQogDeAWABQiRDGCJcAQgJhipMCLlKVKqAAsscAO6IwGGwFEslrLnaceIgNzHEAXyUAxSVQSH1EKDgAVQAHGOwAYTQMXH4sCnAAazBrAz4BIS4jZRR0bDwoAE94uHU0xABeJsQAIjTClpYAcgA5OCgURHbhTS7vX18sDCgQLCQ0gDpI2PisJMxcccUgpQB6XdLMHFwqmrqBRua2guFOxF7+weGuUa39xFDoeCQ0I7wdPTfCjUOgMZhsDiobi8IY3UQUX7lVCIAEkb7Fd4qNQabRENEIQwKRSYkzmSw2OyOZxwVzuKGeHzEg4qILvHZMw7lACSqAAynDUgI3gdPuFETgefzBMJcOJkLQQDCsjkrHlOThkXKFRhVMjnhjmap1CdqhhaogtYrEJors8WoS9obTBZrLZ7IgnC5cC0+gNkLDpS97YySayDkEg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BUEMGcGtQIwFgBQAzArgOwMYBcBLAey1DyIDECAPAUwBMAKLDAWwC5RtYsiB3LABpQ9AgHMCeaJ268BASk7Q8AJwJYxoAN6pQoGNFoq8jPAE8ADrSJpQLVqAC8z0ACJ7AIyOvhAcgAGnkb+oBaQKpCstHhGoATQdkR4+nZsXioAhL7yANy6+tCGxqaW1raiElJOLu5p3n7+FZLQIWERUTEqcQm8yZCprOlZufn5KtEYKqT2AHTkVHRMTVIjKAC+qKiYuIQkBUUmOCSiu0KgUYWQYrTy2qgbKJuPKCAQMPAATFvY+MSk8zQGAAhaKdADCAAtaDhYMw2DIsDx+GdltIuIi5FhFKBlGoNHcUHoDEY8ABJaAANUgABsCPQACLiZpU6kYWiMVGrImFEnkgBydRUcNYXNAYwmUwGc0ogKWTJWeXWT22vz2xOM-MFjAAbjS2bcdErnqhXtAIUQMNT6GQISp+KAjHauq4+UkUkFMq44rY8FDQLrWbRuok+gN0iawGaLVabXa+A6VE63K7kuobUGIhpaJwANoABhmMw+eYAuhkvQQfX6A2zg704v8IfFQJnrt8dn99rzKTS6YzKj3Azq9TcCQ8g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s=4.2.3#code/IYIwzgLgTsDGEAJYBthjAgQmgpgg3gLABQCCA9OQgOQAOUAlgG7AQ7UIC2A9gCYMAzBjihJgAO3HdEIPAFcwOXggDuDCAAsaoSDHgce-ISJJlKCes1Z4d0OIgDmOCADlgnHAAoAlAC4EugziDgDcphRU9NI48EoItnqOzm4ePv6BwWGkFnIgyAyw8eB28AhOru5efgHQQaEk4bS5+YWW4hWp3gThZLDc4mDcyDgAdMjcDp4ARAASOMjjADQIUwgA1AiaDGAj5SlV3llkAL4kp8Qk5gDCElKIsFA41vHiCEGQErB43AIvRbr2JCodAkPoDGS4BAAXgQ4hwKiwuB8WVBwIwABERMw4jgAB5scS8DDYRTdbJNPIFMrJSo+MlkMiPCByKCvKYqbhQZC8KZHBDnc6g-qQBC8LFMOIwuEIzGMCW8ZEkMVypQjNodKpZI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netbasal.com/behind-the-scenes-how-typescript-decorators-operate-28f8dcacb224" TargetMode="External"/><Relationship Id="rId3" Type="http://schemas.openxmlformats.org/officeDocument/2006/relationships/hyperlink" Target="https://www.typescriptlang.org/play?jsx=0&amp;ts=4.2.3#code/PTAEEFQEwUwYwPYCcCGAXZoCWBnULQAzAVwDs40sFTQ0ALdWlAaxj3qRhlAAcVUAtjDQwkOAFwBYAFAhQARgB0oAAZp+Ac2ErseGFnqjadbolI40SYhUwlylaqASFjpgDYoceQpgIX0WHCgQgIARqIANDJyoE5IrrxICBhoAJ483M4JcB5eRL40WObq5Nwh4UiK0WAATMoqrKk6uAlC9AhQoKQoQlWyYADM9bA4cEhYPBhIzewmiQgZSGnQbGMTU-nxhsHCdB191aAAki7bsIioG5xoxEjm+KAAbihuxDAR2GigAO5Ybm6gcKgYg4GCdTwJUgwb6gAAKSUWywAIqtxpNbJhtm09lAov1Yk5DEhfqCPttkFgNEUXitRmiNr9-qBOAIUEUDtIAAI5Tw4FEXdDIGQ8vIAcU4wiMAG8ZLFOf5KHAALK7Dr85CCpCy3jEUJuQKgBUGrRoABqohwVFIAAoAJTiQ2WIoaUAy6QE5nCW40ABEj3kPoA3NqAL4ybVmCxWGxIa08XX6oIaCWUUgaB1R52212gMPSbWc7Fq+AaqYFotQdWXZAAMRQMdS1sIL1Btu18b1xpTdozTrTru1sWu3tAPoAEjB-ggPj7QABqYy4RTJripjTB925mR54XUCygFeSpDyUAAXi60NA4tXomtAHIx1g77aN5GvoeREgameLzDr0f7wnKdnw3cN82kOwKCtUART5Etq1jN9oymB00gyLJ-0-e0ngQLBOjdWJIwQNwYEUNwEA0e8AGEABlwAAZXo5QkOsFDQDvD4WJjM9T3PTDRBfbcwMghwaCNZVVUreDNWtLi2LQmAMJTSJ5kRVIAGkYFSXtxjTD4RjWdEkAdeEFlENIUTpdZkGwx5cPwiM92I0jyMou96PURUdnaKBmL3SxWOQB0OJg-zkMwXi+OUpBBM3IiSLIij7w8gIggrZQeARcyNK04KPkysylhy1JYsIpyEtc5LPINdLaUMtiQoM+kbNAzc5GHO4BzasBYm+cZ1D1GAHWbNxSW1GJQtIQhKVuFBBuGlt3nGnrQBgUhiCEVB5qIRa8ViOQQw3HcILIKDHArKsZPUJATQdfikHyrKis07THV0jR9NRazjLhJ6LK+ozbPsrqyvMZzErclUfOUa7bvYslNGEHiopvSoCpSdIYFKyacHByq7yhnEMr+4q8tU7KXux+KXKSgnJOUJrvrJxnAda-awA6mgCNACa+oMOaSIW0alu6gkzGmjRZu2kaxtF2I1o20QBaGnbhb2nmwEOoTwJE6CLukqY6wba1nleFXQgQZyUFIbNuepiH71Nt4yadrG2c9G5Ot1xxrVh4Q7uix7CrSF6dOdT6rKMkyScs+qbIdOy8JBsXypptyjamVIYcRtAyb9r5IqvaLFHR5JMex0HcYq2mM+QLPyee3L4YbkOtIrnG8Zr+tM4ZgGGojuOYo3WItekPMgA" TargetMode="External"/><Relationship Id="rId7" Type="http://schemas.openxmlformats.org/officeDocument/2006/relationships/hyperlink" Target="https://www.typescriptlang.org/docs/handbook/decorator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tc39/proposal-decorators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docs/handbook/declaration-files/introduction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hyperlink" Target="https://www.typescriptlang.org/docs/handbook/triple-slash-directives.html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strict=true#code/MYewdgzgLgBARgVylcMC8MAmJgILYCmYUAdAI4IEBOAngMoEA2BwKVAFAOTAQQD6EJizZ9EycJwCUAbhgB6OTACizQsRgAfGGASNGAWABQYlGBIBLMGGoAJACoBZADLSjRhTABCSu3aUAlGDsAeRgAYRslMIBpAC4YYIAHKHNwAENGGGAACzTLSwBzGHYAfkl3RRNwEosrW0cXN0MPb18AoNCIqLjw8ExzFPAKmHMAM2KqsEkYAG9hmHgkU1rrKntnV2bFAF8m0EhYSYBJAAUqEDxzQXQsHHwiUgpqeiFWEA5uXgFXkUmpAEJNsczhcrgQVvUNk0PAB1bLUAgwGggBBZNJgGBUAgZRg0bQEAiYEZQIyjBBgVipDEFAhQABi5io0HYaSoVDSNHiOjwcGoAG0ALqSLn4XlUWZGBZjYqs9k0EjMMAFKDZdBoDAABmmc0MCwWWKgCCoGI1mwWu0MksxtKNGNlHJIEGyYyg7EkgKMFtJ5MpqAKIDs2XOCAK2ToUDSwAA1uxoJGoyKefyhYmxYKJbqsuBoPiAO4AQTZHNTyZugs2VtzzuYxTj0YVRGVqoAfDAtRm9VmDjBGGloAA1DKUG51qMkRIgRJuj2ZhYebAwCAXWnOpUkddWhbWAtF+WJBBO9i9gdDggyK1ezMG215wtyzaXskUwbU4OJTw0I6YFm7+J88yYPE0BUIUAA0MAAG6niWVACoKwowCcrIpBkAA8-gsO8mCocBYHaKKybNq2OoLPsOYgHAABWDhpIk8RIVQKGMOhmFUNhuFKuB3JpgKRE3DM2wVpm9ryqM7xKJG2TsOw-6YOBUGMJQQroMRm4wBR1G0bJAowCUJQYOWakaTRiTaf844HlJCmUOembbLZVrXsa6lUSZD5GEA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2ality.com/2020/01/typing-objects-typescript.html#object-vs.-object-in-typescrip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HsCMCsFMGMAuoBqBlUB5GDntAN4C+AsAFDkigAGUcS1oAFADbgDusATvAIYDOsACYBKUAEt+oXgDtpMgJ6gZ4GQFoADl3EBbcYnEA3WKEQKNscvFX9kiWLYCMjgFwQcSUAF5QAcgAWsCxsvgDcVjZ2DoiOAExudLjeoHEAzOFk1jK2ptGOqQkeyD4AZrwsghlZOfZOACyF9MWEoFrgGm4BQSGgRFWRuU4ArI1JPgDajgA0oLEzqQC6-dlRTgBso54+TGJeAHyEfRErgzEA7JvNMgCuwcs1eQAcl8nXMkKwJeIywhnHD7YAKI6DRmbDQVzuJrJYgZWqIYGghTgxwAOh0CgAClx2twzMlEFxrrA4dFEWCYGjEOA0ITvgBzHakoEgikQpnkShgajg3CMJjXDQWHgCYRiD78eDaSAOUAlN5IcSqcr6JSIfy8ZCSUDWHQ6VSmcDSYKgABSvEMvDQUvEoKhuH4-1WiFikN5Wz8gWC4DCTtOsXiWCKyTS92dsQKQehpXKlT98NiDSjYxabQ6nu6Pt6Yf9I2THsmMzmoEWOYTG3zzR23gOsPj0ViF0ryRud3rtliz2bPjeHy+PyEf0yA3h5ORMED7uadbIo9Z4+gsXRWJxwvxPkJxOZCPn4KX1Np2hkjJE27He45FDIVGoxEY2qn5DMFlA56KABVzCYfDOqP4OBIyDsOAXAANZSL23CmIEoD-uAQhcqYX6vruH7IT4thHvSoAAD7KNcOgylwuGgJA4DgCwsCyCRiSeHhBCgOMoGwAobiYQyCxuLICihL0JFTiR3HjEsiHPiYb5NJ+L4+FOQ7VM6qSQsQyRdN6vrDic8KpIGyk+KG7aIKkka6XKsYkgZqRJiZDFpp0Xo9EcGkAoZeYmYWszzCJTkKRWJnVvshxltEqRNiZrYsEFtipF2JmQf2vyct5pwScZRAwo5c5IuCqTLtiuJcOuphEuZs5kqh0A5QedLHpemVsqkl6JZRyCwOVjjpbxVDfCU3BcMISEWG4xCIc1oCtVllJDWlP59KAVD8LwOiWGQ41su1PhnBkq0LutfiYep5DbSiuWrniSgbsVW1taiVVYY1SVHROHVzWA3W9f1YlTYh8ljeVOnTYFL2gAtS2JY9i4nflhWbiV4P7jS1UnkOiViaAABKVHBAoEkpgxTEsWxiOccosDGMRjlUKjGPlCw2PlSmGPWFwQgADzsceJE3IRUF4fwCiERRMw-GTexyQMfU03TE1NG41NYzjHq-mA74YL1IHfQMKgyAriCy5jtM6zCiGgCbjFoPzZEsDsxPTMbpu8G4MNTHbJuBmczvXmAjlAA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hyperlink" Target="https://2ality.com/2020/01/typing-objects-typescript.html#object-vs.-object-in-typescript" TargetMode="External"/><Relationship Id="rId4" Type="http://schemas.openxmlformats.org/officeDocument/2006/relationships/hyperlink" Target="https://stackoverflow.com/questions/47339869/typescript-empty-object-and-any-difference/52193484#5219348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GYVwdgxgLglg9mABAcwKZlQJwIZVQSQBMAKAG3WSgAsAuRMEAWwCMsAaRCBANyygBU4AZSiYYYZAH46zOHHLYwASjoMWWRAB9EAZ1HjkiAN4BYAFCJOCPYhiFEAXkQBqAAYASIwBFcqAHRgcADuxEqIAFSIALK4VH44YIRwjKEAvq5+OqQwEKjEAAwc5BLUSgDc5uaWMMCIxFxgvJgCwvoSYaYWloiYqFAgmEgiYhLEduVViKmVXb39g7aEFWbTZuYNNmqsmEQAjI4o6Fi+RMQAnBNmG1D0TNtEAMwHaBg4eKdnHMDYpDqol9dbuodoQAEzPI5vAgkT6IcCEVDAcSoQiXLZYPZ+KBwABiMAAHijQst0SDQVjcQSiWi7hjCA8KXjCSRLutrDc9CNkEQIa8TiQAKwcUQgf7LTkGIgUgAywSwAGFsH9iTNAXZecd3oKODFqPFFEkUmEAHyIfJ+AWstZmAD0NsQ-CoqF0MGQYFwA2dcFq1GdMEYAAdyIx0FBcPAkDAdPQ4DduFGYMxyIhgJhkohfYg4CAoDo7P5zHbEAB1J1IIJiWASRCKLNNUhwbAI+ygSCwBAcACe2d0VGzpHsPyC2E70ao2F4GaCcCzmEQjDgvRdbo9vWj2Fkk8z-qDqBDYDD7aQ3ozTpT4GgEb8MyLrcvCEOfK1ZAo1FUtMwHAaTRawwMdBFf46AlCRllvC8j0fTVoRfEpaCBbYvx4PhBD-CRpBTH4-hUBCsDA+070gl5oNOYpKHg0kkMaFDWi5GQ5AUZR32BLRdDaZB8MQItAWwA4AHYyi4+1+CERAAFFMDTTA6BxCCI1sQNg1DcMHyjecozzatFxjG5-RDQgYF8UhOxTeQGyCAxT2dBEIFIbA3ivG8CLkh9iKhUjXwoj8qJ-VD2Iw2R5FQRQcNJViQMMToi0sNV7CcNxPB8PAAmCUIImiWJ9USZI0gyLIcjyQpEDI0plkLe1qlqepkOaPyuQ6cruksOYBiGdixlRTjLFWRrmr6VrFk4nqzHEPBMG+XJEAAcUhfljEmWDyOYxCrGo2raP-DNMFFHCIuWSxFrfXDP1W3yNvQuhvl+IDjv2uoSq84EfJotDkHooKQuWjRtD28xViLKBOwDZ0ZqfaEDiiir7s8r6Tu-F72IA7abt+20ocOx6Vvh9bXowq7sNhrrobg2HnpxxHEECxjQo-cL2KGpzVpsNz+ToUGSLi4mluOsnf3897qboRQTIcU1Ie6WKDgS7xfBSkIwkiXU4gSQ1csybJcgKIpPKtaLbCq7G+fq+a0aanp+oWV6OsuPXhr1lqFjsBmzCA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MYGwhgzhAEDiCmA7eAnMAXeBJAJgRmgG8BYAKGmgAcBXAIxAEthoBzJVDbHAChCRfQALAFzRE1ALa1UAGmjAA9ogBuqdABUFAZXQoGiFqN3V4ASlERd+lgG4yFGvSat2aTLl78ho8VNnylVRQNbSsDAH5RADMwEAgzH0lpFDtyKjpGZjZkNy5PA28xJP9FFTVNHT0DUVoFBT4wRHMivxRoAB9oSyrbMnt0pyzXTg8+ApEW5LlSoJDK60joWvr4RubfZI6usJYifopSy2gGHGgAXmgAagADABJCABFOADpEBQB3blNoACpoAFkMIJnmhEDgFBIvgBfa7PCCZeDcAAMcjGAkEplS+2OUWg3Bm5VCPW+JDSFAoKHg6GoKEQ0HmBm4J0x2KhfTJ0Ep1NpxxwqQobNIgrIh3QLkQuAIF2Q7zgw3c+C+qVFLUlUvFkue2Q4Cu4AE4WaQVb5JQAmc4a-Ba+V5PVyGJxMzKpRHE34ADMFuymu1uQ8dug1DB8Ci+ngOENbrweGe6AUADEGAAPcNKshR02xhPJ1ORySS91ZxMpniGkUusXdNVepA+m3+uTGJ1kKv4GNxgAyH1QAGFIIiy0aK7zozWJVbfSMeABWOSAoQgxrgyHfAB80CRz2ng-ZAHpd9BlAwwMcJJQ+BIkOgIGR9JgUDFgPA5Tkp-8qYIFKdSRRJ7q0YUGwlIEhIMoY0BNs03TWPy4o6nkAETEBKDTCBwQVDsiwOvE6zFCk-R-ghXhIXhqFlOhRLWDUdQNE0iStFs0EGKkwpGuAUAvvBuDmgwZ4XleMAIK+CrvkIX57GkjiZHBfo8Ih9FTAE5FzJh1ErGsCmoIxOwSeSSlHCcFo3PcTyYK8HxfL8AJAouYIQtCsLwkwiIotAiGDnpDC4viaEqcSul6ZyVI0nSYFMhGsECuyelciFvKwYKrEqt6ODmtK8CykJXGpWmQ6IK6+apeqKWZoR-qGsahWmmllqlfWPABthzZ5QVEjcZ6Fwldawm2nIQY4CGYYRemVXttmJa5W61VFjmpapFNhZxsWuZYi1la6NxxW1ql3XZfqjYoCYhqtqaY1du8vb9rl5b5WKJynWO3G7bJ3CztZC6gsulnrpu26pEA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EYDpQVQZwKagPIAcAuBLA9gOwIYA2oACvgE74C2C6C5cAsAFAsigAiegmATqgDu5THVCIAbvSKhsE8oWz4AJnFDoAFvj6LMAMx31puQgE9QmXKsqZC5gOahUFarXpNmOgK64AxljyhvIm8AFUwaAApFTQQALlF0IVxbAEo43A8qACN6AG4WTx8-C0DCELCESOi4uAS7ABpQJW0iolCaNIzs8lTQdKzc-K9fHGKgtoqoumrapIam4RHW8o7+8gadcmwqADlsfjjM7GxCBHxcHr6uvNZmdi5QD0RpDEXiR0oaOgYBNQRcBFkDmwcDgmEyJ0GhRGATG5UqU3iiVsc0UzVe4xWXVAAF5QAAGdabHZ7AD8ByOJzOF06BgA3ixQAE8DV4hR0BxojjQBstrt+KASZxopBcHtwslQGkEPyOXR4QhkpAxEQPAhkDpxdcGaByLQPOQLDU2bKkABqRqohZ4JY0a4AXxYLBKZQiACIAEx493gAC0eN9-tdyWuzvG4Q9XoDUddDXAeLxAFZ48GnbC3Z7vX7o7H40mCaAALKaNSQSi4RRbcWgAB8+MgCZTzFDcIjmf9WZjD3LCB05gQigaRfUpbOFaoVdrePrjcdN3Y7ug8CQMFw0OCxlQCDcbDAXFwvAEQhEMno8iUKnUmlA2j0BkypnQG6Q5kMJkMSAotgyfz4qGBVtwSFhn8WxaAAGT+Wx1HCGpyGmJFqVWa4CmAixQPQCCkmgihKGMOIvAAa1FfhcAAbQAXUQq5ZzubAHieLxoUfTcVH4X5-kBP8QTBCF3CGIpQHQzCoLUcJP3guxQAAHy7Ii9jIyjMTpbVdXQfULE-SATiwtR7VnITIOg10g2uAydPCUiE0o0zwMM0ShxLMsxwnOsEwFUBjMlUAKJnG4d1AABmRcngAcT+ehMG8bc+Khfxe0IL4xPIXCJKSCiGm8PA0TwOJwmEBAqFSlIcVrQ5jlOc4ioo5D+OheLEpw-A8N6GlyHSplywA3L8sKlrVglbFSopCqqPoaqgIE+r6CSlLZOIhSMqyrrQDyuherOYwBqG8qqXw3A5JIijQHpZhGVU9TGmSprICm8hVoKkqOuy3B7qoZJGwdOcwAAdTUUxRT4Fc1yfQVYLsI6ZMuMbyNAAA1ABlFawaSaS+q6ZIKP8lDJusL4AB5gmrGamriYJ2syzqim6tbSa20AyspSrQDJmGTvYM69QNS7cJu3HpqrQanoAxt2E+-I+bu0iAHJwClhopfdOXQClgKpfIhoBdrByR3LSsJUnadkIlizwAad0GgC9WVrp7WnL1mtXN8miwAAFmgZByEUCKkmdzgeF-Dw+CobBdUE8LKGIE85AUZR6Z7EOkGD0O4E3bxdEi6RZDPZQJuhdDggQAAPdBwgQE4aFwdA4g2noNpq2K0NoAvi9L8ufziAAJYICzAgBRNvK9G8h69QsP0Gbkuy4K9vQC7nuOEwMR++nweiuuWjRBDvgo+zlR7wcQOsBR9RE4TsP-gj0RMFsAg1N1FR8B0L5QCTpAU4QNPe28K+b80fUtyxrVECTci6TwHlXWe3cwILyXuAnoyNbDrzANjPOICW5TwrhAuefc4FKWHoAhuY8J6txXhAmu1dcDGC1DFUe+dQEkMwXtA6TNCLzWOtqXQK0ME-jMLgI0PgEDYB0JA+ei9l6YIlCdRk0idScwsNwyukBzAXwntcRkYtTpmGEQwnh5h+HeEEcI7B4ifySO1BzO+Fh3iIAAJKVx0Yo5R9BsGNnUbOCxF0FHoD0jcCmLJtCwNIVyCs3hvyKO8LqaIJj7FSwCVLYMoB2DYJgdE9ATpmR8DoMXLkdCW4BNSQk9gG0BQkhJCwIA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 idx="3"/>
          </p:nvPr>
        </p:nvSpPr>
        <p:spPr>
          <a:xfrm>
            <a:off x="1089025" y="2235900"/>
            <a:ext cx="7069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b="1" dirty="0"/>
              <a:t>TypeScript</a:t>
            </a:r>
            <a:br>
              <a:rPr lang="en-US" b="1" dirty="0"/>
            </a:br>
            <a:r>
              <a:rPr lang="en-US" b="1" dirty="0"/>
              <a:t>Advanced</a:t>
            </a:r>
            <a:endParaRPr b="1" dirty="0">
              <a:solidFill>
                <a:srgbClr val="7DBEC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2"/>
          </p:nvPr>
        </p:nvSpPr>
        <p:spPr>
          <a:xfrm>
            <a:off x="1089025" y="3468300"/>
            <a:ext cx="52002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</a:pPr>
            <a:r>
              <a:rPr lang="en-US" b="1" dirty="0"/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dirty="0">
              <a:solidFill>
                <a:srgbClr val="009696"/>
              </a:solidFill>
            </a:endParaRPr>
          </a:p>
        </p:txBody>
      </p:sp>
      <p:sp>
        <p:nvSpPr>
          <p:cNvPr id="5" name="Google Shape;81;p11">
            <a:extLst>
              <a:ext uri="{FF2B5EF4-FFF2-40B4-BE49-F238E27FC236}">
                <a16:creationId xmlns:a16="http://schemas.microsoft.com/office/drawing/2014/main" id="{8000E15A-641F-D045-A250-858F06E907FE}"/>
              </a:ext>
            </a:extLst>
          </p:cNvPr>
          <p:cNvSpPr txBox="1">
            <a:spLocks/>
          </p:cNvSpPr>
          <p:nvPr/>
        </p:nvSpPr>
        <p:spPr>
          <a:xfrm>
            <a:off x="5881009" y="3468300"/>
            <a:ext cx="2792819" cy="55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>
              <a:buClr>
                <a:schemeClr val="dk1"/>
              </a:buClr>
            </a:pPr>
            <a:r>
              <a:rPr lang="en-US" sz="2800" b="1" dirty="0"/>
              <a:t>Dmitry Kiselyov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872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i="1" dirty="0"/>
              <a:t>Warm-up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9819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Template Literal Types</a:t>
            </a:r>
            <a:endParaRPr i="1"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8" name="Google Shape;145;p19">
            <a:hlinkClick r:id="rId3"/>
            <a:extLst>
              <a:ext uri="{FF2B5EF4-FFF2-40B4-BE49-F238E27FC236}">
                <a16:creationId xmlns:a16="http://schemas.microsoft.com/office/drawing/2014/main" id="{B94494DC-6A9F-1243-B8B5-8F9EF99CAD2B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9EFA1-77E0-2641-8B87-8C9900F76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017725"/>
            <a:ext cx="3870440" cy="3681822"/>
          </a:xfrm>
          <a:prstGeom prst="rect">
            <a:avLst/>
          </a:prstGeom>
        </p:spPr>
      </p:pic>
      <p:sp>
        <p:nvSpPr>
          <p:cNvPr id="11" name="Google Shape;145;p19">
            <a:hlinkClick r:id="rId5"/>
            <a:extLst>
              <a:ext uri="{FF2B5EF4-FFF2-40B4-BE49-F238E27FC236}">
                <a16:creationId xmlns:a16="http://schemas.microsoft.com/office/drawing/2014/main" id="{B8AF42FB-7A10-5B4A-9268-B64A6DE1C19E}"/>
              </a:ext>
            </a:extLst>
          </p:cNvPr>
          <p:cNvSpPr txBox="1">
            <a:spLocks/>
          </p:cNvSpPr>
          <p:nvPr/>
        </p:nvSpPr>
        <p:spPr>
          <a:xfrm>
            <a:off x="6551980" y="1337299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TypeScript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826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Template Literal Types </a:t>
            </a:r>
            <a:r>
              <a:rPr lang="en-US" i="1" dirty="0"/>
              <a:t>in functions</a:t>
            </a:r>
            <a:endParaRPr i="1"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8" name="Google Shape;145;p19">
            <a:hlinkClick r:id="rId3"/>
            <a:extLst>
              <a:ext uri="{FF2B5EF4-FFF2-40B4-BE49-F238E27FC236}">
                <a16:creationId xmlns:a16="http://schemas.microsoft.com/office/drawing/2014/main" id="{B94494DC-6A9F-1243-B8B5-8F9EF99CAD2B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C67DC5-A7E0-FB41-A200-97C757F19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4908644" cy="4125775"/>
          </a:xfrm>
          <a:prstGeom prst="rect">
            <a:avLst/>
          </a:prstGeom>
        </p:spPr>
      </p:pic>
      <p:sp>
        <p:nvSpPr>
          <p:cNvPr id="7" name="Google Shape;145;p19">
            <a:hlinkClick r:id="rId5"/>
            <a:extLst>
              <a:ext uri="{FF2B5EF4-FFF2-40B4-BE49-F238E27FC236}">
                <a16:creationId xmlns:a16="http://schemas.microsoft.com/office/drawing/2014/main" id="{2A37E6FC-884F-F946-AACE-F85A0DCD5E83}"/>
              </a:ext>
            </a:extLst>
          </p:cNvPr>
          <p:cNvSpPr txBox="1">
            <a:spLocks/>
          </p:cNvSpPr>
          <p:nvPr/>
        </p:nvSpPr>
        <p:spPr>
          <a:xfrm>
            <a:off x="6551980" y="1337299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TypeScript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4622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Mapped Types: </a:t>
            </a:r>
            <a:r>
              <a:rPr lang="en-US" i="1" dirty="0"/>
              <a:t>Reminder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4D25F-F63C-5E44-9DC3-F4C4FE42B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25" y="1337299"/>
            <a:ext cx="2701731" cy="3219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5FDE8-9829-6D45-8A49-6A566D5B1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656" y="1623648"/>
            <a:ext cx="2468625" cy="2238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E20DD-DDCA-2D4F-A334-AF095C429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017725"/>
            <a:ext cx="3644225" cy="38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11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Key Remapping in Mapped Types</a:t>
            </a:r>
            <a:br>
              <a:rPr lang="en-US" dirty="0"/>
            </a:b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B8CF7-E139-9142-A183-B1D189EE0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3452226" cy="4124660"/>
          </a:xfrm>
          <a:prstGeom prst="rect">
            <a:avLst/>
          </a:prstGeom>
        </p:spPr>
      </p:pic>
      <p:sp>
        <p:nvSpPr>
          <p:cNvPr id="6" name="Google Shape;145;p19">
            <a:hlinkClick r:id="rId5"/>
            <a:extLst>
              <a:ext uri="{FF2B5EF4-FFF2-40B4-BE49-F238E27FC236}">
                <a16:creationId xmlns:a16="http://schemas.microsoft.com/office/drawing/2014/main" id="{47F7DAA7-DA23-074E-A043-94C5C6CF66B8}"/>
              </a:ext>
            </a:extLst>
          </p:cNvPr>
          <p:cNvSpPr txBox="1">
            <a:spLocks/>
          </p:cNvSpPr>
          <p:nvPr/>
        </p:nvSpPr>
        <p:spPr>
          <a:xfrm>
            <a:off x="6551980" y="1337299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String Manipulation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2637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i="1" dirty="0"/>
              <a:t>Warm-up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41445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Enum: </a:t>
            </a:r>
            <a:r>
              <a:rPr lang="en-US" i="1" dirty="0"/>
              <a:t>computed members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6CB8C-9A6A-4A4B-A2AA-356E501CA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017725"/>
            <a:ext cx="4153974" cy="41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3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Enum: </a:t>
            </a:r>
            <a:r>
              <a:rPr lang="en-US" i="1" dirty="0"/>
              <a:t>const </a:t>
            </a:r>
            <a:r>
              <a:rPr lang="en-US" i="1" dirty="0" err="1"/>
              <a:t>enums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8F82E-4D20-5543-8FAF-AD36F7652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4260300" cy="40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4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Assertion Functions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934A1-3067-7F4A-A13B-FAB996E45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017725"/>
            <a:ext cx="4369383" cy="35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12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i="1" dirty="0"/>
              <a:t>Warm-up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3935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pic>
        <p:nvPicPr>
          <p:cNvPr id="3" name="Picture 2" descr="A picture containing text, water, sport, outdoor&#10;&#10;Description automatically generated">
            <a:extLst>
              <a:ext uri="{FF2B5EF4-FFF2-40B4-BE49-F238E27FC236}">
                <a16:creationId xmlns:a16="http://schemas.microsoft.com/office/drawing/2014/main" id="{091AC489-A789-4744-8967-E7F5DB3F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996950"/>
            <a:ext cx="47625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Abstract Class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A9E505-4513-3047-8001-7D8EC6952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80" y="1017725"/>
            <a:ext cx="3950920" cy="32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Decorators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0F7BF-FA72-A74C-BE72-DF93017A7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310126"/>
            <a:ext cx="3771202" cy="3159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D383C-A70A-9240-8C46-46B555B5D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654" y="1310128"/>
            <a:ext cx="4003612" cy="3157513"/>
          </a:xfrm>
          <a:prstGeom prst="rect">
            <a:avLst/>
          </a:prstGeom>
        </p:spPr>
      </p:pic>
      <p:sp>
        <p:nvSpPr>
          <p:cNvPr id="8" name="Google Shape;145;p19">
            <a:hlinkClick r:id="rId6"/>
            <a:extLst>
              <a:ext uri="{FF2B5EF4-FFF2-40B4-BE49-F238E27FC236}">
                <a16:creationId xmlns:a16="http://schemas.microsoft.com/office/drawing/2014/main" id="{727150DE-0236-F947-8F5E-5AB0900BD7CE}"/>
              </a:ext>
            </a:extLst>
          </p:cNvPr>
          <p:cNvSpPr txBox="1">
            <a:spLocks/>
          </p:cNvSpPr>
          <p:nvPr/>
        </p:nvSpPr>
        <p:spPr>
          <a:xfrm>
            <a:off x="5447765" y="1017725"/>
            <a:ext cx="110421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TC39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45;p19">
            <a:hlinkClick r:id="rId7"/>
            <a:extLst>
              <a:ext uri="{FF2B5EF4-FFF2-40B4-BE49-F238E27FC236}">
                <a16:creationId xmlns:a16="http://schemas.microsoft.com/office/drawing/2014/main" id="{1CBFB116-9937-8349-9E17-49B543535354}"/>
              </a:ext>
            </a:extLst>
          </p:cNvPr>
          <p:cNvSpPr txBox="1">
            <a:spLocks/>
          </p:cNvSpPr>
          <p:nvPr/>
        </p:nvSpPr>
        <p:spPr>
          <a:xfrm>
            <a:off x="4343550" y="1023591"/>
            <a:ext cx="110421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TypeScript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45;p19">
            <a:hlinkClick r:id="rId8"/>
            <a:extLst>
              <a:ext uri="{FF2B5EF4-FFF2-40B4-BE49-F238E27FC236}">
                <a16:creationId xmlns:a16="http://schemas.microsoft.com/office/drawing/2014/main" id="{7B9059EC-65E7-AE48-B2FD-F9ADFAD169F8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136805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Behind the Scenes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07335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Type-Only Imports and Export</a:t>
            </a: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4D207-4C5A-1B41-86B5-8262310B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590425"/>
            <a:ext cx="6986491" cy="209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11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Declaration</a:t>
            </a:r>
            <a:r>
              <a:rPr lang="en-US" b="1" dirty="0"/>
              <a:t> Files (.</a:t>
            </a:r>
            <a:r>
              <a:rPr lang="en-US" b="1" dirty="0" err="1"/>
              <a:t>d.ts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" name="Google Shape;145;p19">
            <a:hlinkClick r:id="rId3"/>
            <a:extLst>
              <a:ext uri="{FF2B5EF4-FFF2-40B4-BE49-F238E27FC236}">
                <a16:creationId xmlns:a16="http://schemas.microsoft.com/office/drawing/2014/main" id="{ADC31537-3FE1-214D-8A2E-ABF7CB2E0C8A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TypeScript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219AC4-2F74-AF42-B657-9C908610D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20"/>
          <a:stretch/>
        </p:blipFill>
        <p:spPr>
          <a:xfrm>
            <a:off x="311699" y="1750828"/>
            <a:ext cx="6502813" cy="21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52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Triple-Slash Directives</a:t>
            </a: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DD181F-403B-0349-9E13-11D74629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5365898" cy="783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8A65AF-3067-BE4C-91EC-F90749924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20462"/>
            <a:ext cx="5365898" cy="831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828B0A-CB12-3D4E-9977-4D6FE9D3A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671774"/>
            <a:ext cx="5365898" cy="978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B33A7-9CD0-0B44-8C58-1A1E05BFD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3670088"/>
            <a:ext cx="5365898" cy="865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853EF-8A7C-DC46-A7F1-87BF23761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00" y="4555036"/>
            <a:ext cx="5365898" cy="467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B1482-9064-BB42-8161-72FEBFC00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2779" y="3060446"/>
            <a:ext cx="3183629" cy="590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3FDB8-1EB2-4741-A24D-2D5BE00C33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2780" y="2702499"/>
            <a:ext cx="1644650" cy="254000"/>
          </a:xfrm>
          <a:prstGeom prst="rect">
            <a:avLst/>
          </a:prstGeom>
        </p:spPr>
      </p:pic>
      <p:sp>
        <p:nvSpPr>
          <p:cNvPr id="11" name="Google Shape;145;p19">
            <a:hlinkClick r:id="rId10"/>
            <a:extLst>
              <a:ext uri="{FF2B5EF4-FFF2-40B4-BE49-F238E27FC236}">
                <a16:creationId xmlns:a16="http://schemas.microsoft.com/office/drawing/2014/main" id="{684DB80F-63CB-4C41-AAF1-B8BC297ED5A1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10"/>
              </a:rPr>
              <a:t>TypeScript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57290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DEA41CD5-1EA1-9546-BCBE-D98B98F6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168" y="1006918"/>
            <a:ext cx="3129664" cy="31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8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pic>
        <p:nvPicPr>
          <p:cNvPr id="15" name="Picture 14" descr="A picture containing text, person, grass, outdoor&#10;&#10;Description automatically generated">
            <a:extLst>
              <a:ext uri="{FF2B5EF4-FFF2-40B4-BE49-F238E27FC236}">
                <a16:creationId xmlns:a16="http://schemas.microsoft.com/office/drawing/2014/main" id="{3464E5D0-5D79-CE41-97C9-625898BC9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5"/>
          <a:stretch/>
        </p:blipFill>
        <p:spPr>
          <a:xfrm>
            <a:off x="2607032" y="606251"/>
            <a:ext cx="3929936" cy="38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6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1789720" y="2060644"/>
            <a:ext cx="5564560" cy="96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6000" b="1" dirty="0"/>
              <a:t>Thank you!</a:t>
            </a:r>
            <a:endParaRPr sz="6000"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62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Non-null Assertion Operator (Postfix!)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79F3E-9A17-614B-8D33-F9E85CB04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77512"/>
            <a:ext cx="4534967" cy="38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1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Non-null Assertion Operator (Postfix!)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AE4F50A-458F-104E-96D1-F6C75E2A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632" y="1017725"/>
            <a:ext cx="4428348" cy="35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9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object VS Object VS { }</a:t>
            </a:r>
            <a:endParaRPr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141CA1E-F229-4943-AFFB-F36BDF490DFE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1017725"/>
          <a:ext cx="3456000" cy="3901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1507088667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3593359193"/>
                    </a:ext>
                  </a:extLst>
                </a:gridCol>
              </a:tblGrid>
              <a:tr h="192762">
                <a:tc>
                  <a:txBody>
                    <a:bodyPr/>
                    <a:lstStyle/>
                    <a:p>
                      <a:pPr algn="ctr"/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157402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984637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US" sz="1000" baseline="0" dirty="0">
                          <a:latin typeface="Lato" panose="020F0502020204030203" pitchFamily="34" charset="0"/>
                        </a:rPr>
                        <a:t>undefined</a:t>
                      </a:r>
                      <a:endParaRPr lang="en-BY" sz="1000" baseline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aseline="0" dirty="0">
                          <a:latin typeface="Lato" panose="020F0502020204030203" pitchFamily="34" charset="0"/>
                        </a:rPr>
                        <a:t>undefined</a:t>
                      </a:r>
                      <a:endParaRPr lang="en-BY" sz="1000" baseline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366638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boolean / </a:t>
                      </a:r>
                      <a:r>
                        <a:rPr lang="en-BY" sz="1000" baseline="0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</a:rPr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161714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string / </a:t>
                      </a:r>
                      <a:r>
                        <a:rPr lang="en-BY" sz="1000" baseline="0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</a:rPr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7367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symbol / </a:t>
                      </a:r>
                      <a:r>
                        <a:rPr lang="en-BY" sz="1000" baseline="0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</a:rPr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263582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number / </a:t>
                      </a:r>
                      <a:r>
                        <a:rPr lang="en-BY" sz="1000" baseline="0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</a:rPr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06411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bigint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bigint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676981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object / </a:t>
                      </a:r>
                      <a:r>
                        <a:rPr lang="en-BY" sz="1000" baseline="0" dirty="0">
                          <a:solidFill>
                            <a:srgbClr val="FF0000"/>
                          </a:solidFill>
                          <a:latin typeface="Lato" panose="020F0502020204030203" pitchFamily="34" charset="0"/>
                        </a:rPr>
                        <a:t>Object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379253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function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Function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353208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highlight>
                            <a:srgbClr val="FF0000"/>
                          </a:highlight>
                          <a:latin typeface="Lato" panose="020F0502020204030203" pitchFamily="34" charset="0"/>
                        </a:rPr>
                        <a:t>any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729082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unknown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86690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Array / [] / Tuple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9555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14236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19710"/>
                  </a:ext>
                </a:extLst>
              </a:tr>
              <a:tr h="192762">
                <a:tc>
                  <a:txBody>
                    <a:bodyPr/>
                    <a:lstStyle/>
                    <a:p>
                      <a:endParaRPr lang="en-BY" sz="1000" baseline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Y" sz="1000" baseline="0" dirty="0">
                          <a:latin typeface="Lato" panose="020F0502020204030203" pitchFamily="34" charset="0"/>
                        </a:rPr>
                        <a:t>enum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396504"/>
                  </a:ext>
                </a:extLst>
              </a:tr>
            </a:tbl>
          </a:graphicData>
        </a:graphic>
      </p:graphicFrame>
      <p:sp>
        <p:nvSpPr>
          <p:cNvPr id="57" name="Google Shape;145;p19"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4006091" y="1137752"/>
            <a:ext cx="4602215" cy="193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Don’t ever use the types </a:t>
            </a:r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Number, String, Boolean, Symbol, or Object. </a:t>
            </a: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types refer to non-primitive boxed objects that are almost never used appropriately in JavaScript code.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The type names Number, String, Boolean, Symbol and Object (starting with capital letters) are legal, but refer to some special built-in types that will very rarely appear in your code.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Always use number, string, </a:t>
            </a:r>
            <a:r>
              <a:rPr lang="en-US" sz="1200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boolean</a:t>
            </a:r>
            <a:r>
              <a:rPr lang="en-US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symbol and object for types.</a:t>
            </a:r>
          </a:p>
        </p:txBody>
      </p:sp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0AA2F5C2-3AB2-1B47-881C-1456CA3674B3}"/>
              </a:ext>
            </a:extLst>
          </p:cNvPr>
          <p:cNvSpPr/>
          <p:nvPr/>
        </p:nvSpPr>
        <p:spPr>
          <a:xfrm>
            <a:off x="5641895" y="3187183"/>
            <a:ext cx="1329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object VS Object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9253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object VS Object VS { }</a:t>
            </a:r>
            <a:br>
              <a:rPr lang="en-US" dirty="0"/>
            </a:br>
            <a:endParaRPr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145;p19">
            <a:hlinkClick r:id="rId4"/>
            <a:extLst>
              <a:ext uri="{FF2B5EF4-FFF2-40B4-BE49-F238E27FC236}">
                <a16:creationId xmlns:a16="http://schemas.microsoft.com/office/drawing/2014/main" id="{D40A2B24-24CB-0A41-ABD6-25CC1384A65E}"/>
              </a:ext>
            </a:extLst>
          </p:cNvPr>
          <p:cNvSpPr txBox="1">
            <a:spLocks/>
          </p:cNvSpPr>
          <p:nvPr/>
        </p:nvSpPr>
        <p:spPr>
          <a:xfrm>
            <a:off x="6551980" y="1337299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Empty object type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145;p19">
            <a:hlinkClick r:id="rId5"/>
            <a:extLst>
              <a:ext uri="{FF2B5EF4-FFF2-40B4-BE49-F238E27FC236}">
                <a16:creationId xmlns:a16="http://schemas.microsoft.com/office/drawing/2014/main" id="{936BB124-64F4-3943-BD01-860CBFD142EB}"/>
              </a:ext>
            </a:extLst>
          </p:cNvPr>
          <p:cNvSpPr txBox="1">
            <a:spLocks/>
          </p:cNvSpPr>
          <p:nvPr/>
        </p:nvSpPr>
        <p:spPr>
          <a:xfrm>
            <a:off x="6551979" y="1656873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object VS Object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6510A-6DD5-F84A-943D-F04E4D885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99" y="1017725"/>
            <a:ext cx="2403148" cy="3087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DB75D2-8BE4-B444-AE5C-A052E6531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1672" y="1017725"/>
            <a:ext cx="2789922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Function Overloads</a:t>
            </a:r>
            <a:endParaRPr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C62921-E1AC-BA40-A64C-88D5CAE9F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017724"/>
            <a:ext cx="4051743" cy="3795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A4F523-FE7E-8842-9C83-8F08DA97B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92649"/>
            <a:ext cx="4051743" cy="23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3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Function Overloads: </a:t>
            </a:r>
            <a:r>
              <a:rPr lang="en-US" i="1" dirty="0"/>
              <a:t>class</a:t>
            </a:r>
            <a:endParaRPr i="1"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69CEFA-05E5-3642-93C4-DB905E785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353239"/>
            <a:ext cx="3791448" cy="31144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28B341-AD96-E347-B362-6EC9CFDA4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043" y="1353238"/>
            <a:ext cx="3438123" cy="3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7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Function Overloads: </a:t>
            </a:r>
            <a:r>
              <a:rPr lang="en-US" i="1" dirty="0"/>
              <a:t>Do's and Don'ts</a:t>
            </a:r>
            <a:endParaRPr i="1"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7459289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E0931F-D23B-0740-9DBA-90A432A17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6"/>
            <a:ext cx="3667001" cy="3277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2CC73C-BF6C-D543-B436-940D91977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940" y="1017724"/>
            <a:ext cx="3254144" cy="35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41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9CA1F899-FF51-1546-B6CE-650E27CEEC7D}" vid="{43150F52-6CF7-6747-B175-A8110A994D3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13982</TotalTime>
  <Words>391</Words>
  <Application>Microsoft Macintosh PowerPoint</Application>
  <PresentationFormat>On-screen Show (16:9)</PresentationFormat>
  <Paragraphs>109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Lato Medium</vt:lpstr>
      <vt:lpstr>Lato Black</vt:lpstr>
      <vt:lpstr>Arial</vt:lpstr>
      <vt:lpstr>Lato</vt:lpstr>
      <vt:lpstr>Simple Light</vt:lpstr>
      <vt:lpstr>TypeScript Advanced </vt:lpstr>
      <vt:lpstr>PowerPoint Presentation</vt:lpstr>
      <vt:lpstr>Non-null Assertion Operator (Postfix!)  </vt:lpstr>
      <vt:lpstr>Non-null Assertion Operator (Postfix!)  </vt:lpstr>
      <vt:lpstr>object VS Object VS { }</vt:lpstr>
      <vt:lpstr>object VS Object VS { } </vt:lpstr>
      <vt:lpstr>Function Overloads</vt:lpstr>
      <vt:lpstr>Function Overloads: class</vt:lpstr>
      <vt:lpstr>Function Overloads: Do's and Don'ts</vt:lpstr>
      <vt:lpstr>Warm-up</vt:lpstr>
      <vt:lpstr>Template Literal Types</vt:lpstr>
      <vt:lpstr>Template Literal Types in functions</vt:lpstr>
      <vt:lpstr>Mapped Types: Reminder</vt:lpstr>
      <vt:lpstr>Key Remapping in Mapped Types </vt:lpstr>
      <vt:lpstr>Warm-up</vt:lpstr>
      <vt:lpstr>Enum: computed members</vt:lpstr>
      <vt:lpstr>Enum: const enums</vt:lpstr>
      <vt:lpstr>Assertion Functions</vt:lpstr>
      <vt:lpstr>Warm-up</vt:lpstr>
      <vt:lpstr>Abstract Class</vt:lpstr>
      <vt:lpstr>Decorators</vt:lpstr>
      <vt:lpstr>Type-Only Imports and Export</vt:lpstr>
      <vt:lpstr>Declaration Files (.d.ts)</vt:lpstr>
      <vt:lpstr>Triple-Slash Directives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PRESENTATION TITLE  LATO BLACK 36 PT </dc:title>
  <dc:creator>Dmitry Kiselyov</dc:creator>
  <cp:lastModifiedBy>Dmitry Kiselyov</cp:lastModifiedBy>
  <cp:revision>160</cp:revision>
  <dcterms:created xsi:type="dcterms:W3CDTF">2021-04-01T09:37:03Z</dcterms:created>
  <dcterms:modified xsi:type="dcterms:W3CDTF">2021-05-18T08:34:19Z</dcterms:modified>
</cp:coreProperties>
</file>